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3" r:id="rId9"/>
    <p:sldId id="264" r:id="rId10"/>
    <p:sldId id="265" r:id="rId11"/>
    <p:sldId id="26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70ED9C-4D0D-0098-7B99-15E218418F9A}" name="Deepati Forsberg" initials="DF" userId="S::deepati.forsberg@jamstalldhetsmyndigheten.se::490fb315-ea15-430a-b2ad-d6e5f4cd078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30" autoAdjust="0"/>
  </p:normalViewPr>
  <p:slideViewPr>
    <p:cSldViewPr snapToGrid="0">
      <p:cViewPr varScale="1">
        <p:scale>
          <a:sx n="81" d="100"/>
          <a:sy n="81" d="100"/>
        </p:scale>
        <p:origin x="17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Bolin" userId="5f0fdfe9-f69d-4cfa-aeee-ad30869a8e2c" providerId="ADAL" clId="{CA4918C6-52EA-4DC8-847B-74EF43CA1A50}"/>
    <pc:docChg chg="custSel addSld delSld modSld">
      <pc:chgData name="Jennifer Bolin" userId="5f0fdfe9-f69d-4cfa-aeee-ad30869a8e2c" providerId="ADAL" clId="{CA4918C6-52EA-4DC8-847B-74EF43CA1A50}" dt="2023-11-27T12:19:27.779" v="1500" actId="20577"/>
      <pc:docMkLst>
        <pc:docMk/>
      </pc:docMkLst>
      <pc:sldChg chg="modSp mod modNotesTx">
        <pc:chgData name="Jennifer Bolin" userId="5f0fdfe9-f69d-4cfa-aeee-ad30869a8e2c" providerId="ADAL" clId="{CA4918C6-52EA-4DC8-847B-74EF43CA1A50}" dt="2023-11-27T09:52:34.506" v="796" actId="20577"/>
        <pc:sldMkLst>
          <pc:docMk/>
          <pc:sldMk cId="1012532785" sldId="256"/>
        </pc:sldMkLst>
        <pc:spChg chg="mod">
          <ac:chgData name="Jennifer Bolin" userId="5f0fdfe9-f69d-4cfa-aeee-ad30869a8e2c" providerId="ADAL" clId="{CA4918C6-52EA-4DC8-847B-74EF43CA1A50}" dt="2023-11-27T09:52:34.506" v="796" actId="20577"/>
          <ac:spMkLst>
            <pc:docMk/>
            <pc:sldMk cId="1012532785" sldId="256"/>
            <ac:spMk id="2" creationId="{8EBB0DDD-F0EB-9AA4-0729-5A7D644F552B}"/>
          </ac:spMkLst>
        </pc:spChg>
        <pc:spChg chg="mod">
          <ac:chgData name="Jennifer Bolin" userId="5f0fdfe9-f69d-4cfa-aeee-ad30869a8e2c" providerId="ADAL" clId="{CA4918C6-52EA-4DC8-847B-74EF43CA1A50}" dt="2023-11-20T13:11:47.420" v="0" actId="6549"/>
          <ac:spMkLst>
            <pc:docMk/>
            <pc:sldMk cId="1012532785" sldId="256"/>
            <ac:spMk id="3" creationId="{C3667FAB-61C8-BC30-26AC-6DDE13ACE36E}"/>
          </ac:spMkLst>
        </pc:spChg>
      </pc:sldChg>
      <pc:sldChg chg="modSp mod modNotesTx">
        <pc:chgData name="Jennifer Bolin" userId="5f0fdfe9-f69d-4cfa-aeee-ad30869a8e2c" providerId="ADAL" clId="{CA4918C6-52EA-4DC8-847B-74EF43CA1A50}" dt="2023-11-24T10:12:00.468" v="386" actId="20577"/>
        <pc:sldMkLst>
          <pc:docMk/>
          <pc:sldMk cId="735591462" sldId="257"/>
        </pc:sldMkLst>
        <pc:spChg chg="mod">
          <ac:chgData name="Jennifer Bolin" userId="5f0fdfe9-f69d-4cfa-aeee-ad30869a8e2c" providerId="ADAL" clId="{CA4918C6-52EA-4DC8-847B-74EF43CA1A50}" dt="2023-11-24T10:09:37.146" v="353" actId="20577"/>
          <ac:spMkLst>
            <pc:docMk/>
            <pc:sldMk cId="735591462" sldId="257"/>
            <ac:spMk id="3" creationId="{B60C169F-52B6-6136-9DCC-86BA68EBD117}"/>
          </ac:spMkLst>
        </pc:spChg>
      </pc:sldChg>
      <pc:sldChg chg="modSp mod modNotesTx">
        <pc:chgData name="Jennifer Bolin" userId="5f0fdfe9-f69d-4cfa-aeee-ad30869a8e2c" providerId="ADAL" clId="{CA4918C6-52EA-4DC8-847B-74EF43CA1A50}" dt="2023-11-27T10:23:40.568" v="1175" actId="6549"/>
        <pc:sldMkLst>
          <pc:docMk/>
          <pc:sldMk cId="2652951960" sldId="258"/>
        </pc:sldMkLst>
        <pc:spChg chg="mod">
          <ac:chgData name="Jennifer Bolin" userId="5f0fdfe9-f69d-4cfa-aeee-ad30869a8e2c" providerId="ADAL" clId="{CA4918C6-52EA-4DC8-847B-74EF43CA1A50}" dt="2023-11-24T10:12:38.506" v="402" actId="20577"/>
          <ac:spMkLst>
            <pc:docMk/>
            <pc:sldMk cId="2652951960" sldId="258"/>
            <ac:spMk id="2" creationId="{883870B4-748D-D6E7-A3CF-9B86A71965C0}"/>
          </ac:spMkLst>
        </pc:spChg>
      </pc:sldChg>
      <pc:sldChg chg="modSp mod modNotesTx">
        <pc:chgData name="Jennifer Bolin" userId="5f0fdfe9-f69d-4cfa-aeee-ad30869a8e2c" providerId="ADAL" clId="{CA4918C6-52EA-4DC8-847B-74EF43CA1A50}" dt="2023-11-27T12:16:58.064" v="1475" actId="20577"/>
        <pc:sldMkLst>
          <pc:docMk/>
          <pc:sldMk cId="1659972997" sldId="259"/>
        </pc:sldMkLst>
        <pc:spChg chg="mod">
          <ac:chgData name="Jennifer Bolin" userId="5f0fdfe9-f69d-4cfa-aeee-ad30869a8e2c" providerId="ADAL" clId="{CA4918C6-52EA-4DC8-847B-74EF43CA1A50}" dt="2023-11-24T10:14:25.757" v="488" actId="20577"/>
          <ac:spMkLst>
            <pc:docMk/>
            <pc:sldMk cId="1659972997" sldId="259"/>
            <ac:spMk id="2" creationId="{F4319ABE-424C-CD5B-579A-3EE95A3638E9}"/>
          </ac:spMkLst>
        </pc:spChg>
      </pc:sldChg>
      <pc:sldChg chg="del modNotesTx">
        <pc:chgData name="Jennifer Bolin" userId="5f0fdfe9-f69d-4cfa-aeee-ad30869a8e2c" providerId="ADAL" clId="{CA4918C6-52EA-4DC8-847B-74EF43CA1A50}" dt="2023-11-24T10:27:09.682" v="769" actId="47"/>
        <pc:sldMkLst>
          <pc:docMk/>
          <pc:sldMk cId="3829608702" sldId="260"/>
        </pc:sldMkLst>
      </pc:sldChg>
      <pc:sldChg chg="del">
        <pc:chgData name="Jennifer Bolin" userId="5f0fdfe9-f69d-4cfa-aeee-ad30869a8e2c" providerId="ADAL" clId="{CA4918C6-52EA-4DC8-847B-74EF43CA1A50}" dt="2023-11-24T10:26:45.877" v="768" actId="47"/>
        <pc:sldMkLst>
          <pc:docMk/>
          <pc:sldMk cId="2346005751" sldId="262"/>
        </pc:sldMkLst>
      </pc:sldChg>
      <pc:sldChg chg="modSp mod modNotesTx">
        <pc:chgData name="Jennifer Bolin" userId="5f0fdfe9-f69d-4cfa-aeee-ad30869a8e2c" providerId="ADAL" clId="{CA4918C6-52EA-4DC8-847B-74EF43CA1A50}" dt="2023-11-27T12:17:48.331" v="1497" actId="20577"/>
        <pc:sldMkLst>
          <pc:docMk/>
          <pc:sldMk cId="3608813287" sldId="263"/>
        </pc:sldMkLst>
        <pc:spChg chg="mod">
          <ac:chgData name="Jennifer Bolin" userId="5f0fdfe9-f69d-4cfa-aeee-ad30869a8e2c" providerId="ADAL" clId="{CA4918C6-52EA-4DC8-847B-74EF43CA1A50}" dt="2023-11-24T10:17:29.917" v="567" actId="20577"/>
          <ac:spMkLst>
            <pc:docMk/>
            <pc:sldMk cId="3608813287" sldId="263"/>
            <ac:spMk id="2" creationId="{0D12C479-8F09-60C6-DC03-62C59F947343}"/>
          </ac:spMkLst>
        </pc:spChg>
      </pc:sldChg>
      <pc:sldChg chg="add modNotesTx">
        <pc:chgData name="Jennifer Bolin" userId="5f0fdfe9-f69d-4cfa-aeee-ad30869a8e2c" providerId="ADAL" clId="{CA4918C6-52EA-4DC8-847B-74EF43CA1A50}" dt="2023-11-27T12:19:27.779" v="1500" actId="20577"/>
        <pc:sldMkLst>
          <pc:docMk/>
          <pc:sldMk cId="473424380" sldId="264"/>
        </pc:sldMkLst>
      </pc:sldChg>
      <pc:sldChg chg="add modNotesTx">
        <pc:chgData name="Jennifer Bolin" userId="5f0fdfe9-f69d-4cfa-aeee-ad30869a8e2c" providerId="ADAL" clId="{CA4918C6-52EA-4DC8-847B-74EF43CA1A50}" dt="2023-11-24T10:25:08.294" v="766" actId="20577"/>
        <pc:sldMkLst>
          <pc:docMk/>
          <pc:sldMk cId="76238398" sldId="265"/>
        </pc:sldMkLst>
      </pc:sldChg>
      <pc:sldChg chg="add modNotesTx">
        <pc:chgData name="Jennifer Bolin" userId="5f0fdfe9-f69d-4cfa-aeee-ad30869a8e2c" providerId="ADAL" clId="{CA4918C6-52EA-4DC8-847B-74EF43CA1A50}" dt="2023-11-24T10:28:04.362" v="795" actId="20577"/>
        <pc:sldMkLst>
          <pc:docMk/>
          <pc:sldMk cId="2774325947" sldId="266"/>
        </pc:sldMkLst>
      </pc:sldChg>
    </pc:docChg>
  </pc:docChgLst>
  <pc:docChgLst>
    <pc:chgData name="Jennifer Bolin" userId="5f0fdfe9-f69d-4cfa-aeee-ad30869a8e2c" providerId="ADAL" clId="{ADB5D11D-B981-46DD-97EB-712942985D62}"/>
    <pc:docChg chg="modSld">
      <pc:chgData name="Jennifer Bolin" userId="5f0fdfe9-f69d-4cfa-aeee-ad30869a8e2c" providerId="ADAL" clId="{ADB5D11D-B981-46DD-97EB-712942985D62}" dt="2023-11-29T14:04:10.239" v="24" actId="20577"/>
      <pc:docMkLst>
        <pc:docMk/>
      </pc:docMkLst>
      <pc:sldChg chg="modNotesTx">
        <pc:chgData name="Jennifer Bolin" userId="5f0fdfe9-f69d-4cfa-aeee-ad30869a8e2c" providerId="ADAL" clId="{ADB5D11D-B981-46DD-97EB-712942985D62}" dt="2023-11-29T14:02:17.543" v="6" actId="20577"/>
        <pc:sldMkLst>
          <pc:docMk/>
          <pc:sldMk cId="2652951960" sldId="258"/>
        </pc:sldMkLst>
      </pc:sldChg>
      <pc:sldChg chg="modNotesTx">
        <pc:chgData name="Jennifer Bolin" userId="5f0fdfe9-f69d-4cfa-aeee-ad30869a8e2c" providerId="ADAL" clId="{ADB5D11D-B981-46DD-97EB-712942985D62}" dt="2023-11-29T14:02:56.989" v="7" actId="20577"/>
        <pc:sldMkLst>
          <pc:docMk/>
          <pc:sldMk cId="1659972997" sldId="259"/>
        </pc:sldMkLst>
      </pc:sldChg>
      <pc:sldChg chg="modNotesTx">
        <pc:chgData name="Jennifer Bolin" userId="5f0fdfe9-f69d-4cfa-aeee-ad30869a8e2c" providerId="ADAL" clId="{ADB5D11D-B981-46DD-97EB-712942985D62}" dt="2023-11-29T14:03:22.494" v="22" actId="20577"/>
        <pc:sldMkLst>
          <pc:docMk/>
          <pc:sldMk cId="3608813287" sldId="263"/>
        </pc:sldMkLst>
      </pc:sldChg>
      <pc:sldChg chg="modNotesTx">
        <pc:chgData name="Jennifer Bolin" userId="5f0fdfe9-f69d-4cfa-aeee-ad30869a8e2c" providerId="ADAL" clId="{ADB5D11D-B981-46DD-97EB-712942985D62}" dt="2023-11-29T14:04:10.239" v="24" actId="20577"/>
        <pc:sldMkLst>
          <pc:docMk/>
          <pc:sldMk cId="76238398"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5EAD6-5F71-4F80-817C-533B471AE781}" type="datetimeFigureOut">
              <a:rPr lang="sv-SE" smtClean="0"/>
              <a:t>2023-11-29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C0EE80-7C40-46EB-B946-AA40360701D6}" type="slidenum">
              <a:rPr lang="sv-SE" smtClean="0"/>
              <a:t>‹#›</a:t>
            </a:fld>
            <a:endParaRPr lang="sv-SE"/>
          </a:p>
        </p:txBody>
      </p:sp>
    </p:spTree>
    <p:extLst>
      <p:ext uri="{BB962C8B-B14F-4D97-AF65-F5344CB8AC3E}">
        <p14:creationId xmlns:p14="http://schemas.microsoft.com/office/powerpoint/2010/main" val="243346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mall är utgångspunkten för presentationer på träff 1. </a:t>
            </a:r>
          </a:p>
        </p:txBody>
      </p:sp>
      <p:sp>
        <p:nvSpPr>
          <p:cNvPr id="4" name="Platshållare för bildnummer 3"/>
          <p:cNvSpPr>
            <a:spLocks noGrp="1"/>
          </p:cNvSpPr>
          <p:nvPr>
            <p:ph type="sldNum" sz="quarter" idx="5"/>
          </p:nvPr>
        </p:nvSpPr>
        <p:spPr/>
        <p:txBody>
          <a:bodyPr/>
          <a:lstStyle/>
          <a:p>
            <a:fld id="{10C0EE80-7C40-46EB-B946-AA40360701D6}" type="slidenum">
              <a:rPr lang="sv-SE" smtClean="0"/>
              <a:t>1</a:t>
            </a:fld>
            <a:endParaRPr lang="sv-SE"/>
          </a:p>
        </p:txBody>
      </p:sp>
    </p:spTree>
    <p:extLst>
      <p:ext uri="{BB962C8B-B14F-4D97-AF65-F5344CB8AC3E}">
        <p14:creationId xmlns:p14="http://schemas.microsoft.com/office/powerpoint/2010/main" val="3865807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800" i="0" dirty="0">
                <a:effectLst/>
                <a:latin typeface="Calibri" panose="020F0502020204030204" pitchFamily="34" charset="0"/>
                <a:ea typeface="Calibri" panose="020F0502020204030204" pitchFamily="34" charset="0"/>
                <a:cs typeface="Arial" panose="020B0604020202020204" pitchFamily="34" charset="0"/>
              </a:rPr>
              <a:t>Ni skickar in bilderna till Jämställdhetsmyndigheten innan träffen. Vi sätter samman ett gemensamt bildspel och bläddrar medan ni pratar.</a:t>
            </a:r>
          </a:p>
          <a:p>
            <a:pPr>
              <a:lnSpc>
                <a:spcPct val="107000"/>
              </a:lnSpc>
              <a:spcAft>
                <a:spcPts val="800"/>
              </a:spcAft>
            </a:pPr>
            <a:endParaRPr lang="sv-SE" sz="180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sv-SE" sz="1800" i="0" dirty="0">
                <a:effectLst/>
                <a:latin typeface="Calibri" panose="020F0502020204030204" pitchFamily="34" charset="0"/>
                <a:ea typeface="Calibri" panose="020F0502020204030204" pitchFamily="34" charset="0"/>
                <a:cs typeface="Arial" panose="020B0604020202020204" pitchFamily="34" charset="0"/>
              </a:rPr>
              <a:t>Syftet med presentationerna är att fungera som underlag för samtal under resten av dagen. Ni behöver inte svara på exakt varje fråga utan se underfrågorna som ett stöd, liksom ordningen på frågorna. Det viktiga är att huvudrubrikerna berörs så vi får höra om samma saker från alla deltagare.</a:t>
            </a:r>
          </a:p>
          <a:p>
            <a:pPr>
              <a:lnSpc>
                <a:spcPct val="107000"/>
              </a:lnSpc>
              <a:spcAft>
                <a:spcPts val="800"/>
              </a:spcAft>
            </a:pPr>
            <a:endParaRPr lang="sv-SE" sz="180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sv-SE" sz="1800" i="0" dirty="0">
                <a:effectLst/>
                <a:latin typeface="Calibri" panose="020F0502020204030204" pitchFamily="34" charset="0"/>
                <a:ea typeface="Calibri" panose="020F0502020204030204" pitchFamily="34" charset="0"/>
                <a:cs typeface="Arial" panose="020B0604020202020204" pitchFamily="34" charset="0"/>
              </a:rPr>
              <a:t>Presentationerna kan bli övergripande men försök ta konkreta exempel. Det finns också möjlighet att prata vidare mer konkret i efterföljande samtal. </a:t>
            </a:r>
          </a:p>
          <a:p>
            <a:pPr>
              <a:lnSpc>
                <a:spcPct val="107000"/>
              </a:lnSpc>
              <a:spcAft>
                <a:spcPts val="800"/>
              </a:spcAft>
            </a:pPr>
            <a:endParaRPr lang="sv-SE" sz="180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sv-SE" sz="1800" i="0" dirty="0">
                <a:effectLst/>
                <a:latin typeface="Calibri" panose="020F0502020204030204" pitchFamily="34" charset="0"/>
                <a:ea typeface="Calibri" panose="020F0502020204030204" pitchFamily="34" charset="0"/>
                <a:cs typeface="Arial" panose="020B0604020202020204" pitchFamily="34" charset="0"/>
              </a:rPr>
              <a:t>Ha gärna en reflekterande snarare än redovisande ansats. Exempelvis, om ni övergripande beskriver vilka kategorier ni brutit ned jämställdhetsproblem i får ni gärna samtidigt göra någon reflektion kopplat till detta (varför just de kategorierna, var det en medveten prioritering, eller utifrån möjligt/inte möjligt etc.) </a:t>
            </a:r>
          </a:p>
          <a:p>
            <a:endParaRPr lang="sv-SE" dirty="0"/>
          </a:p>
        </p:txBody>
      </p:sp>
      <p:sp>
        <p:nvSpPr>
          <p:cNvPr id="4" name="Platshållare för bildnummer 3"/>
          <p:cNvSpPr>
            <a:spLocks noGrp="1"/>
          </p:cNvSpPr>
          <p:nvPr>
            <p:ph type="sldNum" sz="quarter" idx="5"/>
          </p:nvPr>
        </p:nvSpPr>
        <p:spPr/>
        <p:txBody>
          <a:bodyPr/>
          <a:lstStyle/>
          <a:p>
            <a:fld id="{10C0EE80-7C40-46EB-B946-AA40360701D6}" type="slidenum">
              <a:rPr lang="sv-SE" smtClean="0"/>
              <a:t>2</a:t>
            </a:fld>
            <a:endParaRPr lang="sv-SE"/>
          </a:p>
        </p:txBody>
      </p:sp>
    </p:spTree>
    <p:extLst>
      <p:ext uri="{BB962C8B-B14F-4D97-AF65-F5344CB8AC3E}">
        <p14:creationId xmlns:p14="http://schemas.microsoft.com/office/powerpoint/2010/main" val="3366832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Arial" panose="020B0604020202020204" pitchFamily="34" charset="0"/>
              </a:rPr>
              <a:t>- Beskriv kort er länsstyrelses övergripande uppdrag med fokus på jämställdhet och brottsförebyggande.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Arial" panose="020B0604020202020204" pitchFamily="34" charset="0"/>
              </a:rPr>
              <a:t>- Hur ser organiseringen ut på din länsstyrelse vad gäller jämställdhet och brottsförebyggande? Exempelvis hur samverkan sker mellan funktionerna sakkunnig jämställdhet, utvecklingsledare MVK och brottsförebyggande samordnare.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Arial" panose="020B0604020202020204" pitchFamily="34" charset="0"/>
              </a:rPr>
              <a:t>- Finns andra relevanta områden beskriva?</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10C0EE80-7C40-46EB-B946-AA40360701D6}" type="slidenum">
              <a:rPr lang="sv-SE" smtClean="0"/>
              <a:t>3</a:t>
            </a:fld>
            <a:endParaRPr lang="sv-SE"/>
          </a:p>
        </p:txBody>
      </p:sp>
    </p:spTree>
    <p:extLst>
      <p:ext uri="{BB962C8B-B14F-4D97-AF65-F5344CB8AC3E}">
        <p14:creationId xmlns:p14="http://schemas.microsoft.com/office/powerpoint/2010/main" val="3105845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Arial" panose="020B0604020202020204" pitchFamily="34" charset="0"/>
              </a:rPr>
              <a:t>Beskriv de huvudsakliga jämställdhetsproblem som ni tar utgångspunkt i det brottsförebyggande arbetet. I samhället och i er verksamhet.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i="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i="0" dirty="0">
                <a:effectLst/>
                <a:latin typeface="Calibri" panose="020F0502020204030204" pitchFamily="34" charset="0"/>
                <a:ea typeface="Calibri" panose="020F0502020204030204" pitchFamily="34" charset="0"/>
                <a:cs typeface="Arial" panose="020B0604020202020204" pitchFamily="34" charset="0"/>
              </a:rPr>
              <a:t>Exempelvis vad skriver ni fram i era länsstrategier och/eller handlingsplaner för nationella strategin för att förebygga och bekämpa mäns våld mot kvinnor, som det brottsförebyggande arbetet knyter an till?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i="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i="0" dirty="0">
                <a:effectLst/>
                <a:latin typeface="Calibri" panose="020F0502020204030204" pitchFamily="34" charset="0"/>
                <a:ea typeface="Calibri" panose="020F0502020204030204" pitchFamily="34" charset="0"/>
                <a:cs typeface="Arial" panose="020B0604020202020204" pitchFamily="34" charset="0"/>
              </a:rPr>
              <a:t>Eller andra övergripande problembilder som ni har och som är relevanta för området?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Platshållare för bildnummer 3"/>
          <p:cNvSpPr>
            <a:spLocks noGrp="1"/>
          </p:cNvSpPr>
          <p:nvPr>
            <p:ph type="sldNum" sz="quarter" idx="5"/>
          </p:nvPr>
        </p:nvSpPr>
        <p:spPr/>
        <p:txBody>
          <a:bodyPr/>
          <a:lstStyle/>
          <a:p>
            <a:fld id="{10C0EE80-7C40-46EB-B946-AA40360701D6}" type="slidenum">
              <a:rPr lang="sv-SE" smtClean="0"/>
              <a:t>4</a:t>
            </a:fld>
            <a:endParaRPr lang="sv-SE"/>
          </a:p>
        </p:txBody>
      </p:sp>
    </p:spTree>
    <p:extLst>
      <p:ext uri="{BB962C8B-B14F-4D97-AF65-F5344CB8AC3E}">
        <p14:creationId xmlns:p14="http://schemas.microsoft.com/office/powerpoint/2010/main" val="60989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Calibri" panose="020F0502020204030204" pitchFamily="34" charset="0"/>
                <a:ea typeface="Calibri" panose="020F0502020204030204" pitchFamily="34" charset="0"/>
                <a:cs typeface="Arial" panose="020B0604020202020204" pitchFamily="34" charset="0"/>
              </a:rPr>
              <a:t>Vilka är era övergripande mål? Vilka jämställdhetspolitiska mål arbetar ni främst gentemot?</a:t>
            </a:r>
          </a:p>
          <a:p>
            <a:endParaRPr lang="sv-SE" sz="1200" i="1"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i="0" dirty="0">
                <a:effectLst/>
                <a:latin typeface="Calibri" panose="020F0502020204030204" pitchFamily="34" charset="0"/>
                <a:ea typeface="Calibri" panose="020F0502020204030204" pitchFamily="34" charset="0"/>
                <a:cs typeface="Arial" panose="020B0604020202020204" pitchFamily="34" charset="0"/>
              </a:rPr>
              <a:t>Exempelvis vad skriver ni fram i era länsstrategier och/eller handlingsplaner för nationella strategin för att förebygga och bekämpa mäns våld mot kvinnor som det brottsförebyggande arbetet knyter an till?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i="0" dirty="0">
              <a:effectLst/>
              <a:latin typeface="Calibri" panose="020F0502020204030204" pitchFamily="34" charset="0"/>
              <a:ea typeface="Calibri" panose="020F0502020204030204" pitchFamily="34" charset="0"/>
              <a:cs typeface="Arial" panose="020B0604020202020204" pitchFamily="34" charset="0"/>
            </a:endParaRPr>
          </a:p>
          <a:p>
            <a:endParaRPr lang="sv-SE" sz="1200" dirty="0">
              <a:effectLst/>
              <a:latin typeface="Calibri"/>
              <a:ea typeface="Calibri" panose="020F0502020204030204" pitchFamily="34" charset="0"/>
              <a:cs typeface="Calibri"/>
            </a:endParaRPr>
          </a:p>
        </p:txBody>
      </p:sp>
      <p:sp>
        <p:nvSpPr>
          <p:cNvPr id="4" name="Platshållare för bildnummer 3"/>
          <p:cNvSpPr>
            <a:spLocks noGrp="1"/>
          </p:cNvSpPr>
          <p:nvPr>
            <p:ph type="sldNum" sz="quarter" idx="5"/>
          </p:nvPr>
        </p:nvSpPr>
        <p:spPr/>
        <p:txBody>
          <a:bodyPr/>
          <a:lstStyle/>
          <a:p>
            <a:fld id="{10C0EE80-7C40-46EB-B946-AA40360701D6}" type="slidenum">
              <a:rPr lang="sv-SE" smtClean="0"/>
              <a:t>5</a:t>
            </a:fld>
            <a:endParaRPr lang="sv-SE"/>
          </a:p>
        </p:txBody>
      </p:sp>
    </p:spTree>
    <p:extLst>
      <p:ext uri="{BB962C8B-B14F-4D97-AF65-F5344CB8AC3E}">
        <p14:creationId xmlns:p14="http://schemas.microsoft.com/office/powerpoint/2010/main" val="405261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Calibri" panose="020F0502020204030204" pitchFamily="34" charset="0"/>
                <a:ea typeface="Calibri" panose="020F0502020204030204" pitchFamily="34" charset="0"/>
                <a:cs typeface="Arial" panose="020B0604020202020204" pitchFamily="34" charset="0"/>
              </a:rPr>
              <a:t>Ge ett exempel på hur er brottsförebyggande verksamhet blir bättre eller er måluppfyllelse högre, när ni har ett jämställdhetsperspektiv i arbetet. Försök vara så konkret som möjligt.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Calibri" panose="020F0502020204030204" pitchFamily="34" charset="0"/>
              <a:ea typeface="Calibri" panose="020F0502020204030204" pitchFamily="34" charset="0"/>
              <a:cs typeface="Arial" panose="020B0604020202020204" pitchFamily="34" charset="0"/>
            </a:endParaRPr>
          </a:p>
          <a:p>
            <a:r>
              <a:rPr lang="sv-SE" sz="1200" dirty="0">
                <a:effectLst/>
                <a:latin typeface="Calibri"/>
                <a:ea typeface="Calibri" panose="020F0502020204030204" pitchFamily="34" charset="0"/>
                <a:cs typeface="Calibri"/>
              </a:rPr>
              <a:t>Exempel: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effectLst/>
                <a:latin typeface="Calibri"/>
                <a:ea typeface="Calibri" panose="020F0502020204030204" pitchFamily="34" charset="0"/>
                <a:cs typeface="Calibri"/>
              </a:rPr>
              <a:t>- Hur ett jämställdhetsperspektiv bidrar till att </a:t>
            </a:r>
            <a:r>
              <a:rPr lang="sv-SE" sz="1800" dirty="0">
                <a:solidFill>
                  <a:srgbClr val="3B3B3B"/>
                </a:solidFill>
                <a:effectLst/>
                <a:latin typeface="Segoe UI" panose="020B0502040204020203" pitchFamily="34" charset="0"/>
              </a:rPr>
              <a:t>brottsförebyggande åtgärder genomförs på ett kunskapsbaserat sätt.</a:t>
            </a:r>
            <a:endParaRPr lang="sv-SE" sz="1800" dirty="0">
              <a:effectLst/>
              <a:latin typeface="Arial" panose="020B0604020202020204" pitchFamily="34" charset="0"/>
            </a:endParaRPr>
          </a:p>
          <a:p>
            <a:r>
              <a:rPr lang="sv-SE" sz="1200" dirty="0">
                <a:effectLst/>
                <a:latin typeface="Calibri"/>
                <a:ea typeface="Calibri" panose="020F0502020204030204" pitchFamily="34" charset="0"/>
                <a:cs typeface="Calibri"/>
              </a:rPr>
              <a:t>- Hur ett jämställdhetsperspektiv utvecklar ert bidrag till lokala problembilder.</a:t>
            </a:r>
          </a:p>
          <a:p>
            <a:r>
              <a:rPr lang="sv-SE" sz="1200" dirty="0">
                <a:effectLst/>
                <a:latin typeface="Calibri"/>
                <a:ea typeface="Calibri" panose="020F0502020204030204" pitchFamily="34" charset="0"/>
                <a:cs typeface="Calibri"/>
              </a:rPr>
              <a:t>- Hur ett jämställdhetsperspektiv bidrar till att ni levererar ”bättre” på era uppdrag.</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10C0EE80-7C40-46EB-B946-AA40360701D6}" type="slidenum">
              <a:rPr lang="sv-SE" smtClean="0"/>
              <a:t>6</a:t>
            </a:fld>
            <a:endParaRPr lang="sv-SE"/>
          </a:p>
        </p:txBody>
      </p:sp>
    </p:spTree>
    <p:extLst>
      <p:ext uri="{BB962C8B-B14F-4D97-AF65-F5344CB8AC3E}">
        <p14:creationId xmlns:p14="http://schemas.microsoft.com/office/powerpoint/2010/main" val="2556159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Lyft en förutsättning som ni som ledning har skapat för att nå målen. </a:t>
            </a:r>
          </a:p>
          <a:p>
            <a:endParaRPr lang="sv-SE" dirty="0"/>
          </a:p>
          <a:p>
            <a:r>
              <a:rPr lang="sv-SE" dirty="0"/>
              <a:t>Här finns också en möjlighet för länsrådet att berätta om sina drivkrafter</a:t>
            </a:r>
          </a:p>
          <a:p>
            <a:endParaRPr lang="sv-SE" dirty="0"/>
          </a:p>
        </p:txBody>
      </p:sp>
      <p:sp>
        <p:nvSpPr>
          <p:cNvPr id="4" name="Platshållare för bildnummer 3"/>
          <p:cNvSpPr>
            <a:spLocks noGrp="1"/>
          </p:cNvSpPr>
          <p:nvPr>
            <p:ph type="sldNum" sz="quarter" idx="5"/>
          </p:nvPr>
        </p:nvSpPr>
        <p:spPr/>
        <p:txBody>
          <a:bodyPr/>
          <a:lstStyle/>
          <a:p>
            <a:fld id="{10C0EE80-7C40-46EB-B946-AA40360701D6}" type="slidenum">
              <a:rPr lang="sv-SE" smtClean="0"/>
              <a:t>7</a:t>
            </a:fld>
            <a:endParaRPr lang="sv-SE"/>
          </a:p>
        </p:txBody>
      </p:sp>
    </p:spTree>
    <p:extLst>
      <p:ext uri="{BB962C8B-B14F-4D97-AF65-F5344CB8AC3E}">
        <p14:creationId xmlns:p14="http://schemas.microsoft.com/office/powerpoint/2010/main" val="3310431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Beskriv:</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 </a:t>
            </a:r>
            <a:r>
              <a:rPr lang="sv-SE" sz="12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framgångsfaktor ni tar med er från arbetet med jämställdhetsintegrering.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en utmaning ni särskilt vill lyfta fram och dela med övriga.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Något ni hoppas få ut av JiM+</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Någon erfarenhet ni ser att ni särskilt kan bidra med till övriga. Det kan vara både något ni lyckats med, eller något som inte blev som ni tänkte.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10C0EE80-7C40-46EB-B946-AA40360701D6}" type="slidenum">
              <a:rPr lang="sv-SE" smtClean="0"/>
              <a:t>8</a:t>
            </a:fld>
            <a:endParaRPr lang="sv-SE"/>
          </a:p>
        </p:txBody>
      </p:sp>
    </p:spTree>
    <p:extLst>
      <p:ext uri="{BB962C8B-B14F-4D97-AF65-F5344CB8AC3E}">
        <p14:creationId xmlns:p14="http://schemas.microsoft.com/office/powerpoint/2010/main" val="2842136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F3C196-400B-7F85-385F-4288035BBC7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A3B9B90-AB4C-E500-201F-F993A7FB5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A8FD227-B0FF-4FA2-5CCE-0EDF21427BD1}"/>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800C20D7-46B1-1BF5-5482-55D6922B26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019D47-B7F1-4B36-440F-6C73A32BA9D5}"/>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247062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4CD1A6-E209-2D72-1E98-89C254E15FC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2B67426-B330-76F0-5763-36C1ACDE3F5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6D6E83-5F85-14CC-EA60-21F840C9BBC6}"/>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40555FB2-490F-A2FA-94F6-A22735730B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8E180CF-84B6-676F-55CD-C574A66B21DD}"/>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156049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D92A321-A075-FA63-96E9-FE7948B3F87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5273A14-9A40-9589-48C4-BD5E7722360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99B7E5E-62B8-A909-D7A7-27E3A4CF0849}"/>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F07E04FF-0848-9A41-69F5-7C281560DC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240102F-3138-8B39-26C6-74DBFDF9FA0A}"/>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137013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F632E7-F824-E9CA-998F-D4FB72CDC5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DD235C8-A5F3-EA24-4806-09283449668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678052B-D27D-3929-666D-5CF39D4C2786}"/>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1D446C17-8EC2-771A-EC70-013F8160ED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8295A3-A1DD-81D3-E32D-7D1F854876E4}"/>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326707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804FE6-60E1-B650-8483-A3F77671B4D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061E673-C1A4-1851-9CEC-7E8EB3364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826F3CA-6699-4405-4D08-8684F85A5196}"/>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59124DE8-17B5-6064-3D97-6198349F3F8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C28C3A-14EE-306F-C03B-F72D678F0CB9}"/>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25414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C7DEE3-67A3-32D5-E713-572F2D0A2A1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9999BB-2A7C-361F-923E-50CF5759D2A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C68EBC1-2E45-B406-B5D4-7490014E219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F62A368-F54C-249C-50F7-BF00E3BF494E}"/>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6" name="Platshållare för sidfot 5">
            <a:extLst>
              <a:ext uri="{FF2B5EF4-FFF2-40B4-BE49-F238E27FC236}">
                <a16:creationId xmlns:a16="http://schemas.microsoft.com/office/drawing/2014/main" id="{A844E5CF-D2E6-58E3-F237-F9361CEAED6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27D022B-8619-6160-0331-D84EEEB770F5}"/>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395653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7403FF-CA49-12CC-4B84-F0DBF5EAF6F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6B8A46F-F002-8144-3334-DF894785B1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B128263-E42D-B88D-B7D7-122AD2064F61}"/>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DFD2A99-9505-EA88-B3EE-2A48ED47C0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B4662CF-3941-59FE-AF8A-5E18D26BFB8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5A489C5-25DB-7CF0-3DB0-53ED82ABA0EE}"/>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8" name="Platshållare för sidfot 7">
            <a:extLst>
              <a:ext uri="{FF2B5EF4-FFF2-40B4-BE49-F238E27FC236}">
                <a16:creationId xmlns:a16="http://schemas.microsoft.com/office/drawing/2014/main" id="{EC28CC59-9005-0FBD-AC3A-F8CB1F45C76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03817A0-8CB3-CE7A-1B6A-4A8AADB7F906}"/>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2034905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BD6D42-F562-5E2E-12B2-38A1F54D873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8EE27EE-577A-EE9B-821F-A08805E839A8}"/>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4" name="Platshållare för sidfot 3">
            <a:extLst>
              <a:ext uri="{FF2B5EF4-FFF2-40B4-BE49-F238E27FC236}">
                <a16:creationId xmlns:a16="http://schemas.microsoft.com/office/drawing/2014/main" id="{7CD43209-4B2D-2122-1D0E-7E7B881F04D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880099-CFD6-43E7-2F22-F45990DB2BF5}"/>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2351191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E25F6C2-48F1-757C-2291-27DBE0EBE551}"/>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3" name="Platshållare för sidfot 2">
            <a:extLst>
              <a:ext uri="{FF2B5EF4-FFF2-40B4-BE49-F238E27FC236}">
                <a16:creationId xmlns:a16="http://schemas.microsoft.com/office/drawing/2014/main" id="{F4379D14-9D42-AFCC-1EC9-609B56699F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FACAE48-D320-0647-7CA5-149F6284C0DA}"/>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78201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B78E2-D8B9-998B-ACDE-2D858845C39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BFD3119-33FC-23A7-9662-8C970A30C2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1AAD73A-00D5-36C8-A6C1-363E7B959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8E5F46-DFB9-155A-F0BD-B5A31E77BAFA}"/>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6" name="Platshållare för sidfot 5">
            <a:extLst>
              <a:ext uri="{FF2B5EF4-FFF2-40B4-BE49-F238E27FC236}">
                <a16:creationId xmlns:a16="http://schemas.microsoft.com/office/drawing/2014/main" id="{9E159CCE-F2FF-03A4-E664-CA3878D93D0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07D0FE3-F51E-5DF8-9BA2-2791CEEC2EEE}"/>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244283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19BD46-6499-921F-CE66-713CBF6186D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956AF87-1B71-B230-FE1C-97D8955196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CE645DB-FD43-B63F-7308-957FC18C6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C7172F1-5DAF-F311-368A-C2AEC9FA92C0}"/>
              </a:ext>
            </a:extLst>
          </p:cNvPr>
          <p:cNvSpPr>
            <a:spLocks noGrp="1"/>
          </p:cNvSpPr>
          <p:nvPr>
            <p:ph type="dt" sz="half" idx="10"/>
          </p:nvPr>
        </p:nvSpPr>
        <p:spPr/>
        <p:txBody>
          <a:bodyPr/>
          <a:lstStyle/>
          <a:p>
            <a:fld id="{AF945703-50BB-4E68-B986-D3637AA57A90}" type="datetimeFigureOut">
              <a:rPr lang="sv-SE" smtClean="0"/>
              <a:t>2023-11-29</a:t>
            </a:fld>
            <a:endParaRPr lang="sv-SE"/>
          </a:p>
        </p:txBody>
      </p:sp>
      <p:sp>
        <p:nvSpPr>
          <p:cNvPr id="6" name="Platshållare för sidfot 5">
            <a:extLst>
              <a:ext uri="{FF2B5EF4-FFF2-40B4-BE49-F238E27FC236}">
                <a16:creationId xmlns:a16="http://schemas.microsoft.com/office/drawing/2014/main" id="{0F1E23CB-3C02-0D8A-1296-4A51FABB98C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0400B34-FD7B-E3B9-457F-1459D649030E}"/>
              </a:ext>
            </a:extLst>
          </p:cNvPr>
          <p:cNvSpPr>
            <a:spLocks noGrp="1"/>
          </p:cNvSpPr>
          <p:nvPr>
            <p:ph type="sldNum" sz="quarter" idx="12"/>
          </p:nvPr>
        </p:nvSpPr>
        <p:spPr/>
        <p:txBody>
          <a:bodyPr/>
          <a:lstStyle/>
          <a:p>
            <a:fld id="{8A8C5E01-AAF5-4713-AAF4-7968846D8657}" type="slidenum">
              <a:rPr lang="sv-SE" smtClean="0"/>
              <a:t>‹#›</a:t>
            </a:fld>
            <a:endParaRPr lang="sv-SE"/>
          </a:p>
        </p:txBody>
      </p:sp>
    </p:spTree>
    <p:extLst>
      <p:ext uri="{BB962C8B-B14F-4D97-AF65-F5344CB8AC3E}">
        <p14:creationId xmlns:p14="http://schemas.microsoft.com/office/powerpoint/2010/main" val="9764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EDC9D2F-340A-E4AC-A36E-7CBBED7DB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84B2E4E-9354-343C-B675-BE0C967B08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4946675-4ED2-82A5-E730-F435196EC7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45703-50BB-4E68-B986-D3637AA57A90}" type="datetimeFigureOut">
              <a:rPr lang="sv-SE" smtClean="0"/>
              <a:t>2023-11-29</a:t>
            </a:fld>
            <a:endParaRPr lang="sv-SE"/>
          </a:p>
        </p:txBody>
      </p:sp>
      <p:sp>
        <p:nvSpPr>
          <p:cNvPr id="5" name="Platshållare för sidfot 4">
            <a:extLst>
              <a:ext uri="{FF2B5EF4-FFF2-40B4-BE49-F238E27FC236}">
                <a16:creationId xmlns:a16="http://schemas.microsoft.com/office/drawing/2014/main" id="{64F32FB5-67AF-BE26-D307-D7FEAFC60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DADD6F2-8A5B-2FC5-F231-2C7ACFFE5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C5E01-AAF5-4713-AAF4-7968846D8657}" type="slidenum">
              <a:rPr lang="sv-SE" smtClean="0"/>
              <a:t>‹#›</a:t>
            </a:fld>
            <a:endParaRPr lang="sv-SE"/>
          </a:p>
        </p:txBody>
      </p:sp>
    </p:spTree>
    <p:extLst>
      <p:ext uri="{BB962C8B-B14F-4D97-AF65-F5344CB8AC3E}">
        <p14:creationId xmlns:p14="http://schemas.microsoft.com/office/powerpoint/2010/main" val="240440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jimplus@jamstalldhetsmyndigheten.s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B0DDD-F0EB-9AA4-0729-5A7D644F552B}"/>
              </a:ext>
            </a:extLst>
          </p:cNvPr>
          <p:cNvSpPr>
            <a:spLocks noGrp="1"/>
          </p:cNvSpPr>
          <p:nvPr>
            <p:ph type="ctrTitle"/>
          </p:nvPr>
        </p:nvSpPr>
        <p:spPr/>
        <p:txBody>
          <a:bodyPr/>
          <a:lstStyle/>
          <a:p>
            <a:r>
              <a:rPr lang="sv-SE" dirty="0"/>
              <a:t>Mall för presentation till träff 1 JiM+</a:t>
            </a:r>
          </a:p>
        </p:txBody>
      </p:sp>
      <p:sp>
        <p:nvSpPr>
          <p:cNvPr id="3" name="Underrubrik 2">
            <a:extLst>
              <a:ext uri="{FF2B5EF4-FFF2-40B4-BE49-F238E27FC236}">
                <a16:creationId xmlns:a16="http://schemas.microsoft.com/office/drawing/2014/main" id="{C3667FAB-61C8-BC30-26AC-6DDE13ACE36E}"/>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01253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D50361-8DC6-8E8E-3556-38A85D8A1558}"/>
              </a:ext>
            </a:extLst>
          </p:cNvPr>
          <p:cNvSpPr>
            <a:spLocks noGrp="1"/>
          </p:cNvSpPr>
          <p:nvPr>
            <p:ph type="title"/>
          </p:nvPr>
        </p:nvSpPr>
        <p:spPr/>
        <p:txBody>
          <a:bodyPr/>
          <a:lstStyle/>
          <a:p>
            <a:r>
              <a:rPr lang="sv-SE"/>
              <a:t>Anvisningar </a:t>
            </a:r>
          </a:p>
        </p:txBody>
      </p:sp>
      <p:sp>
        <p:nvSpPr>
          <p:cNvPr id="3" name="Platshållare för innehåll 2">
            <a:extLst>
              <a:ext uri="{FF2B5EF4-FFF2-40B4-BE49-F238E27FC236}">
                <a16:creationId xmlns:a16="http://schemas.microsoft.com/office/drawing/2014/main" id="{B60C169F-52B6-6136-9DCC-86BA68EBD117}"/>
              </a:ext>
            </a:extLst>
          </p:cNvPr>
          <p:cNvSpPr>
            <a:spLocks noGrp="1"/>
          </p:cNvSpPr>
          <p:nvPr>
            <p:ph idx="1"/>
          </p:nvPr>
        </p:nvSpPr>
        <p:spPr/>
        <p:txBody>
          <a:bodyPr vert="horz" lIns="91440" tIns="45720" rIns="91440" bIns="45720" rtlCol="0" anchor="t">
            <a:normAutofit/>
          </a:bodyPr>
          <a:lstStyle/>
          <a:p>
            <a:r>
              <a:rPr lang="sv-SE" dirty="0"/>
              <a:t>Syftet med mallen är att skapa bra förutsättningar för samtal på träffen</a:t>
            </a:r>
          </a:p>
          <a:p>
            <a:r>
              <a:rPr lang="sv-SE" dirty="0"/>
              <a:t>Presentationen hålls av länsrådet</a:t>
            </a:r>
          </a:p>
          <a:p>
            <a:r>
              <a:rPr lang="sv-SE" dirty="0"/>
              <a:t>15 min per myndighet</a:t>
            </a:r>
          </a:p>
          <a:p>
            <a:r>
              <a:rPr lang="sv-SE" dirty="0"/>
              <a:t>Skicka bilderna senast 30 januari till </a:t>
            </a:r>
            <a:r>
              <a:rPr lang="sv-SE" dirty="0">
                <a:hlinkClick r:id="rId3"/>
              </a:rPr>
              <a:t>jimplus@jamstalldhetsmyndigheten.se</a:t>
            </a:r>
            <a:r>
              <a:rPr lang="sv-SE" dirty="0"/>
              <a:t> </a:t>
            </a:r>
          </a:p>
          <a:p>
            <a:r>
              <a:rPr lang="sv-SE" dirty="0"/>
              <a:t>Länsrådet presenterar övriga deltagare från egna myndigheten i samband med presentationen</a:t>
            </a:r>
          </a:p>
          <a:p>
            <a:r>
              <a:rPr lang="sv-SE" dirty="0"/>
              <a:t>Använd gärna er egen grafiska profil för </a:t>
            </a:r>
            <a:r>
              <a:rPr lang="sv-SE" dirty="0" err="1"/>
              <a:t>ppt</a:t>
            </a:r>
            <a:endParaRPr lang="sv-SE" dirty="0"/>
          </a:p>
        </p:txBody>
      </p:sp>
    </p:spTree>
    <p:extLst>
      <p:ext uri="{BB962C8B-B14F-4D97-AF65-F5344CB8AC3E}">
        <p14:creationId xmlns:p14="http://schemas.microsoft.com/office/powerpoint/2010/main" val="73559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3870B4-748D-D6E7-A3CF-9B86A71965C0}"/>
              </a:ext>
            </a:extLst>
          </p:cNvPr>
          <p:cNvSpPr>
            <a:spLocks noGrp="1"/>
          </p:cNvSpPr>
          <p:nvPr>
            <p:ph type="title"/>
          </p:nvPr>
        </p:nvSpPr>
        <p:spPr/>
        <p:txBody>
          <a:bodyPr/>
          <a:lstStyle/>
          <a:p>
            <a:r>
              <a:rPr lang="sv-SE" dirty="0"/>
              <a:t>Länsstyrelsens verksamhet</a:t>
            </a:r>
          </a:p>
        </p:txBody>
      </p:sp>
      <p:sp>
        <p:nvSpPr>
          <p:cNvPr id="3" name="Platshållare för innehåll 2">
            <a:extLst>
              <a:ext uri="{FF2B5EF4-FFF2-40B4-BE49-F238E27FC236}">
                <a16:creationId xmlns:a16="http://schemas.microsoft.com/office/drawing/2014/main" id="{9EF67BB9-25C6-8AC6-87D7-680284331C85}"/>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265295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319ABE-424C-CD5B-579A-3EE95A3638E9}"/>
              </a:ext>
            </a:extLst>
          </p:cNvPr>
          <p:cNvSpPr>
            <a:spLocks noGrp="1"/>
          </p:cNvSpPr>
          <p:nvPr>
            <p:ph type="title"/>
          </p:nvPr>
        </p:nvSpPr>
        <p:spPr/>
        <p:txBody>
          <a:bodyPr>
            <a:normAutofit/>
          </a:bodyPr>
          <a:lstStyle/>
          <a:p>
            <a:r>
              <a:rPr lang="sv-SE" sz="4400" dirty="0">
                <a:effectLst/>
                <a:ea typeface="Calibri" panose="020F0502020204030204" pitchFamily="34" charset="0"/>
                <a:cs typeface="Arial" panose="020B0604020202020204" pitchFamily="34" charset="0"/>
              </a:rPr>
              <a:t>Jämställdhetsproblem </a:t>
            </a:r>
            <a:endParaRPr lang="sv-SE" dirty="0"/>
          </a:p>
        </p:txBody>
      </p:sp>
      <p:sp>
        <p:nvSpPr>
          <p:cNvPr id="3" name="Platshållare för innehåll 2">
            <a:extLst>
              <a:ext uri="{FF2B5EF4-FFF2-40B4-BE49-F238E27FC236}">
                <a16:creationId xmlns:a16="http://schemas.microsoft.com/office/drawing/2014/main" id="{849AA49A-E2C1-DFF1-326E-69C1A0949847}"/>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65997299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12C479-8F09-60C6-DC03-62C59F947343}"/>
              </a:ext>
            </a:extLst>
          </p:cNvPr>
          <p:cNvSpPr>
            <a:spLocks noGrp="1"/>
          </p:cNvSpPr>
          <p:nvPr>
            <p:ph type="title"/>
          </p:nvPr>
        </p:nvSpPr>
        <p:spPr/>
        <p:txBody>
          <a:bodyPr/>
          <a:lstStyle/>
          <a:p>
            <a:r>
              <a:rPr lang="sv-SE" dirty="0"/>
              <a:t>Inriktning och målsättningar för arbetet</a:t>
            </a:r>
          </a:p>
        </p:txBody>
      </p:sp>
      <p:sp>
        <p:nvSpPr>
          <p:cNvPr id="3" name="Platshållare för innehåll 2">
            <a:extLst>
              <a:ext uri="{FF2B5EF4-FFF2-40B4-BE49-F238E27FC236}">
                <a16:creationId xmlns:a16="http://schemas.microsoft.com/office/drawing/2014/main" id="{AB7AB0D6-A69C-E129-ED93-DE6700E441D4}"/>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360881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B2D344-3050-E92C-A2AA-A98A1ACAD996}"/>
              </a:ext>
            </a:extLst>
          </p:cNvPr>
          <p:cNvSpPr>
            <a:spLocks noGrp="1"/>
          </p:cNvSpPr>
          <p:nvPr>
            <p:ph type="title"/>
          </p:nvPr>
        </p:nvSpPr>
        <p:spPr/>
        <p:txBody>
          <a:bodyPr/>
          <a:lstStyle/>
          <a:p>
            <a:r>
              <a:rPr lang="sv-SE"/>
              <a:t>Ett konkret exempel</a:t>
            </a:r>
          </a:p>
        </p:txBody>
      </p:sp>
      <p:sp>
        <p:nvSpPr>
          <p:cNvPr id="3" name="Platshållare för innehåll 2">
            <a:extLst>
              <a:ext uri="{FF2B5EF4-FFF2-40B4-BE49-F238E27FC236}">
                <a16:creationId xmlns:a16="http://schemas.microsoft.com/office/drawing/2014/main" id="{12220FB2-808D-1951-29A4-834F60542495}"/>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47342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05BB8E-FC3C-3995-9948-7B7D2F09E41D}"/>
              </a:ext>
            </a:extLst>
          </p:cNvPr>
          <p:cNvSpPr>
            <a:spLocks noGrp="1"/>
          </p:cNvSpPr>
          <p:nvPr>
            <p:ph type="title"/>
          </p:nvPr>
        </p:nvSpPr>
        <p:spPr/>
        <p:txBody>
          <a:bodyPr/>
          <a:lstStyle/>
          <a:p>
            <a:r>
              <a:rPr lang="sv-SE"/>
              <a:t>Hur skapar ledningen förutsättningar?</a:t>
            </a:r>
          </a:p>
        </p:txBody>
      </p:sp>
      <p:sp>
        <p:nvSpPr>
          <p:cNvPr id="3" name="Platshållare för innehåll 2">
            <a:extLst>
              <a:ext uri="{FF2B5EF4-FFF2-40B4-BE49-F238E27FC236}">
                <a16:creationId xmlns:a16="http://schemas.microsoft.com/office/drawing/2014/main" id="{CA14BEA6-5C31-9540-070D-0F2A9784CB28}"/>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76238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07B73B-D127-86F7-54AA-CF5D9C8EAA8A}"/>
              </a:ext>
            </a:extLst>
          </p:cNvPr>
          <p:cNvSpPr>
            <a:spLocks noGrp="1"/>
          </p:cNvSpPr>
          <p:nvPr>
            <p:ph type="title"/>
          </p:nvPr>
        </p:nvSpPr>
        <p:spPr/>
        <p:txBody>
          <a:bodyPr/>
          <a:lstStyle/>
          <a:p>
            <a:r>
              <a:rPr lang="sv-SE"/>
              <a:t>Framgångar, utmaningar och förhoppningar på JiM+</a:t>
            </a:r>
          </a:p>
        </p:txBody>
      </p:sp>
      <p:sp>
        <p:nvSpPr>
          <p:cNvPr id="3" name="Platshållare för innehåll 2">
            <a:extLst>
              <a:ext uri="{FF2B5EF4-FFF2-40B4-BE49-F238E27FC236}">
                <a16:creationId xmlns:a16="http://schemas.microsoft.com/office/drawing/2014/main" id="{40A4BF63-357E-0766-8F5B-BB0E17894B64}"/>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27743259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9d4d811-1907-43d0-941b-787228262afc">
      <UserInfo>
        <DisplayName>Johanna Sjons</DisplayName>
        <AccountId>13</AccountId>
        <AccountType/>
      </UserInfo>
      <UserInfo>
        <DisplayName>Jennifer Bolin</DisplayName>
        <AccountId>24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29B23FDB3639F4DAF72B27A173B421F" ma:contentTypeVersion="15" ma:contentTypeDescription="Skapa ett nytt dokument." ma:contentTypeScope="" ma:versionID="0009d07e8a8155b607c2a9a2c5bde49c">
  <xsd:schema xmlns:xsd="http://www.w3.org/2001/XMLSchema" xmlns:xs="http://www.w3.org/2001/XMLSchema" xmlns:p="http://schemas.microsoft.com/office/2006/metadata/properties" xmlns:ns2="2eb04464-2abe-463b-9859-5da49c289782" xmlns:ns3="a9d4d811-1907-43d0-941b-787228262afc" targetNamespace="http://schemas.microsoft.com/office/2006/metadata/properties" ma:root="true" ma:fieldsID="67bf40b00472fea1599ba5c43a239e8b" ns2:_="" ns3:_="">
    <xsd:import namespace="2eb04464-2abe-463b-9859-5da49c289782"/>
    <xsd:import namespace="a9d4d811-1907-43d0-941b-787228262a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b04464-2abe-463b-9859-5da49c2897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d4d811-1907-43d0-941b-787228262afc"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A3A7A5-2377-4036-AA02-0F4E343BB72C}">
  <ds:schemaRefs>
    <ds:schemaRef ds:uri="http://schemas.microsoft.com/sharepoint/v3/contenttype/forms"/>
  </ds:schemaRefs>
</ds:datastoreItem>
</file>

<file path=customXml/itemProps2.xml><?xml version="1.0" encoding="utf-8"?>
<ds:datastoreItem xmlns:ds="http://schemas.openxmlformats.org/officeDocument/2006/customXml" ds:itemID="{C8ED9974-CF30-41D4-96E2-87B65E364E15}">
  <ds:schemaRefs>
    <ds:schemaRef ds:uri="http://purl.org/dc/elements/1.1/"/>
    <ds:schemaRef ds:uri="http://schemas.microsoft.com/office/2006/metadata/properties"/>
    <ds:schemaRef ds:uri="http://purl.org/dc/terms/"/>
    <ds:schemaRef ds:uri="http://schemas.openxmlformats.org/package/2006/metadata/core-properties"/>
    <ds:schemaRef ds:uri="a9d4d811-1907-43d0-941b-787228262afc"/>
    <ds:schemaRef ds:uri="http://schemas.microsoft.com/office/infopath/2007/PartnerControls"/>
    <ds:schemaRef ds:uri="http://schemas.microsoft.com/office/2006/documentManagement/types"/>
    <ds:schemaRef ds:uri="2eb04464-2abe-463b-9859-5da49c289782"/>
    <ds:schemaRef ds:uri="http://www.w3.org/XML/1998/namespace"/>
    <ds:schemaRef ds:uri="http://purl.org/dc/dcmitype/"/>
  </ds:schemaRefs>
</ds:datastoreItem>
</file>

<file path=customXml/itemProps3.xml><?xml version="1.0" encoding="utf-8"?>
<ds:datastoreItem xmlns:ds="http://schemas.openxmlformats.org/officeDocument/2006/customXml" ds:itemID="{352298A0-C1A0-4725-ABE5-9D64A305FA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b04464-2abe-463b-9859-5da49c289782"/>
    <ds:schemaRef ds:uri="a9d4d811-1907-43d0-941b-787228262a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TotalTime>
  <Words>576</Words>
  <Application>Microsoft Office PowerPoint</Application>
  <PresentationFormat>Bredbild</PresentationFormat>
  <Paragraphs>60</Paragraphs>
  <Slides>8</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Segoe UI</vt:lpstr>
      <vt:lpstr>Office-tema</vt:lpstr>
      <vt:lpstr>Mall för presentation till träff 1 JiM+</vt:lpstr>
      <vt:lpstr>Anvisningar </vt:lpstr>
      <vt:lpstr>Länsstyrelsens verksamhet</vt:lpstr>
      <vt:lpstr>Jämställdhetsproblem </vt:lpstr>
      <vt:lpstr>Inriktning och målsättningar för arbetet</vt:lpstr>
      <vt:lpstr>Ett konkret exempel</vt:lpstr>
      <vt:lpstr>Hur skapar ledningen förutsättningar?</vt:lpstr>
      <vt:lpstr>Framgångar, utmaningar och förhoppningar på JiM+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för presentation till träff 1 JiM+</dc:title>
  <dc:creator>Johanna Sjons</dc:creator>
  <cp:lastModifiedBy>Jennifer Bolin</cp:lastModifiedBy>
  <cp:revision>2</cp:revision>
  <dcterms:created xsi:type="dcterms:W3CDTF">2022-06-27T06:04:07Z</dcterms:created>
  <dcterms:modified xsi:type="dcterms:W3CDTF">2023-11-29T14:04:20Z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0x010100B29B23FDB3639F4DAF72B27A173B421F</vt:lpwstr>
  </property>
</Properties>
</file>